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61" r:id="rId2"/>
    <p:sldId id="271" r:id="rId3"/>
    <p:sldId id="274" r:id="rId4"/>
    <p:sldId id="259" r:id="rId5"/>
    <p:sldId id="262" r:id="rId6"/>
    <p:sldId id="269" r:id="rId7"/>
    <p:sldId id="263" r:id="rId8"/>
    <p:sldId id="264" r:id="rId9"/>
    <p:sldId id="265" r:id="rId10"/>
    <p:sldId id="266" r:id="rId11"/>
    <p:sldId id="275" r:id="rId12"/>
    <p:sldId id="257" r:id="rId13"/>
    <p:sldId id="258" r:id="rId14"/>
    <p:sldId id="260" r:id="rId15"/>
    <p:sldId id="277" r:id="rId16"/>
  </p:sldIdLst>
  <p:sldSz cx="12192000" cy="6858000"/>
  <p:notesSz cx="6794500" cy="9931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078" autoAdjust="0"/>
  </p:normalViewPr>
  <p:slideViewPr>
    <p:cSldViewPr snapToGrid="0">
      <p:cViewPr varScale="1">
        <p:scale>
          <a:sx n="99" d="100"/>
          <a:sy n="99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FE489-8905-438E-BB16-2FE6FC9B9148}" type="datetimeFigureOut">
              <a:rPr lang="ru-RU" smtClean="0"/>
              <a:t>25.11.2017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F63C8-F136-4A66-A7BB-92E34CA5F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24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80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на слайд по зенит арене и пояснить «сразу видно»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567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Убрать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81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43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02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рассказать о статье Александра Изосимова в </a:t>
            </a:r>
            <a:r>
              <a:rPr lang="en-US" dirty="0" err="1"/>
              <a:t>Harward</a:t>
            </a:r>
            <a:r>
              <a:rPr lang="en-US" dirty="0"/>
              <a:t> </a:t>
            </a:r>
            <a:r>
              <a:rPr lang="en-US" dirty="0" err="1"/>
              <a:t>BusinessRewiev</a:t>
            </a:r>
            <a:r>
              <a:rPr lang="en-US" dirty="0"/>
              <a:t> Managing </a:t>
            </a:r>
            <a:r>
              <a:rPr lang="en-US" dirty="0" err="1"/>
              <a:t>Hipergrowth</a:t>
            </a:r>
            <a:r>
              <a:rPr lang="en-US" dirty="0"/>
              <a:t>  (https://hbr.org/2008/04/managing-hypergrowth) </a:t>
            </a:r>
            <a:r>
              <a:rPr lang="ru-RU" dirty="0"/>
              <a:t>о том, что даже цвет туалетной бумаги в регионах не выбирают – это уже определено в Москве, с тем, чтобы филиалы сосредоточились на бизнесе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30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Убрать картинку и расширения </a:t>
            </a:r>
            <a:r>
              <a:rPr lang="en-US" dirty="0"/>
              <a:t>xml – </a:t>
            </a:r>
            <a:r>
              <a:rPr lang="ru-RU" dirty="0"/>
              <a:t>или совсем </a:t>
            </a:r>
            <a:r>
              <a:rPr lang="ru-RU" dirty="0" err="1"/>
              <a:t>уубрать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1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о чем – об изменениях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83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на приложение, написать о региональных с Ольга Николаевна </a:t>
            </a:r>
            <a:r>
              <a:rPr lang="ru-RU" dirty="0" err="1"/>
              <a:t>Верчук</a:t>
            </a:r>
            <a:r>
              <a:rPr lang="ru-RU" dirty="0"/>
              <a:t> – центр управления нормами – есть цены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567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Разьяснить</a:t>
            </a:r>
            <a:r>
              <a:rPr lang="ru-RU" dirty="0"/>
              <a:t> о чем Правила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6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F63C8-F136-4A66-A7BB-92E34CA5F56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00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FC3-74C8-499E-B7D5-5085C3D73B39}" type="datetime1">
              <a:rPr lang="ru-RU" smtClean="0"/>
              <a:t>25.11.2017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94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6B85F-8981-4DCD-832A-9FA90F94B096}" type="datetime1">
              <a:rPr lang="ru-RU" smtClean="0"/>
              <a:t>25.11.2017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8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AF71E-419A-4E56-994F-96754EC917B1}" type="datetime1">
              <a:rPr lang="ru-RU" smtClean="0"/>
              <a:t>25.11.2017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38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4A7F-807D-4C33-B040-F42E340B9C75}" type="datetime1">
              <a:rPr lang="ru-RU" smtClean="0"/>
              <a:t>25.11.2017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66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9B9F-30B2-4BB1-978B-571407EF8F26}" type="datetime1">
              <a:rPr lang="ru-RU" smtClean="0"/>
              <a:t>25.11.2017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5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F2CD-5B74-4130-9D16-4DF51FA557DD}" type="datetime1">
              <a:rPr lang="ru-RU" smtClean="0"/>
              <a:t>25.11.2017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0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688A-727A-4F34-B9BF-53ED467DD125}" type="datetime1">
              <a:rPr lang="ru-RU" smtClean="0"/>
              <a:t>25.11.2017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15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46D1-2828-494F-98CC-E1E1E4E1717F}" type="datetime1">
              <a:rPr lang="ru-RU" smtClean="0"/>
              <a:t>25.11.2017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3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073C-74FC-4B27-8B3B-7A650FE812BD}" type="datetime1">
              <a:rPr lang="ru-RU" smtClean="0"/>
              <a:t>25.11.2017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3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B8CC-499A-4BD4-9149-CA55D5C0F903}" type="datetime1">
              <a:rPr lang="ru-RU" smtClean="0"/>
              <a:t>25.11.2017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74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8996-0338-4A78-9B8A-9F98C4DAEDE8}" type="datetime1">
              <a:rPr lang="ru-RU" smtClean="0"/>
              <a:t>25.11.2017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61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55AC8-7CEF-4480-B86C-8D27C86632F0}" type="datetime1">
              <a:rPr lang="ru-RU" smtClean="0"/>
              <a:t>25.11.2017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642BE-27A6-460E-90A3-F9C7262658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08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Pavel.Khrapkin@nipinfor.r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avel.Khrapkin@nipinfor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8264" y="18201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6700" b="1" dirty="0"/>
              <a:t>Управление стоимостью материалов в проекте</a:t>
            </a:r>
            <a:br>
              <a:rPr lang="en-US" dirty="0"/>
            </a:br>
            <a:r>
              <a:rPr lang="ru-RU" b="1" dirty="0"/>
              <a:t>в строительной части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48264" y="4554525"/>
            <a:ext cx="9144000" cy="1655762"/>
          </a:xfrm>
        </p:spPr>
        <p:txBody>
          <a:bodyPr/>
          <a:lstStyle/>
          <a:p>
            <a:r>
              <a:rPr lang="ru-RU" dirty="0"/>
              <a:t>Павел Леонидович </a:t>
            </a:r>
            <a:r>
              <a:rPr lang="ru-RU" dirty="0" err="1"/>
              <a:t>Храпкин</a:t>
            </a:r>
            <a:endParaRPr lang="ru-RU" dirty="0"/>
          </a:p>
          <a:p>
            <a:r>
              <a:rPr lang="en-US" dirty="0">
                <a:hlinkClick r:id="rId2"/>
              </a:rPr>
              <a:t>Pavel.Khrapkin@nipinfor.ru</a:t>
            </a:r>
            <a:endParaRPr lang="en-US" dirty="0"/>
          </a:p>
          <a:p>
            <a:r>
              <a:rPr lang="en-US" dirty="0"/>
              <a:t>+7(921)963-9469</a:t>
            </a:r>
          </a:p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0" y="6296891"/>
            <a:ext cx="12171218" cy="540327"/>
            <a:chOff x="0" y="5333992"/>
            <a:chExt cx="12171218" cy="540327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10014614" y="6350504"/>
            <a:ext cx="215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27.11.2017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74E884-1FE3-4793-A7DE-4A946041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264" y="177483"/>
            <a:ext cx="1158240" cy="944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2CB75-E88E-4086-9366-9C33FF6970C3}"/>
              </a:ext>
            </a:extLst>
          </p:cNvPr>
          <p:cNvSpPr txBox="1"/>
          <p:nvPr/>
        </p:nvSpPr>
        <p:spPr>
          <a:xfrm>
            <a:off x="3850298" y="6350504"/>
            <a:ext cx="363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Санкт-Петербург</a:t>
            </a:r>
          </a:p>
        </p:txBody>
      </p:sp>
    </p:spTree>
    <p:extLst>
      <p:ext uri="{BB962C8B-B14F-4D97-AF65-F5344CB8AC3E}">
        <p14:creationId xmlns:p14="http://schemas.microsoft.com/office/powerpoint/2010/main" val="28176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обрабатываемых прайс-листов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288" y="1951926"/>
            <a:ext cx="3137984" cy="4351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916" y="2981255"/>
            <a:ext cx="3311543" cy="31663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980" y="1397190"/>
            <a:ext cx="3201122" cy="2546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3541" y="1319802"/>
            <a:ext cx="594633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/>
              <a:t>Здесь приведены некоторые прайс-листы, которые мы использовали для получения отчетов по моделям в последние годы, просто взяв их из сети Интернет. Однако, в качестве входных данных могут (должны!) использоваться скорее внутренние данные заказчика - коммерческие соглашения, специальные условия и т.п.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/>
              <a:t>Мы работали полусотней с целевых баз, распределив их по 12 регионам России.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/>
              <a:t> Наличие баз строй-материалов, разрешенных для применения в проектах, декларировано на порталах СРО, НОПРИЗ  в виде ТЕР, но данные в них недостаточны для проверки моделей.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b="1" dirty="0"/>
              <a:t>Необходимо быстро и удобно проверить, что в проекте не «посторонних» компонентов</a:t>
            </a:r>
            <a:r>
              <a:rPr lang="ru-RU" sz="2400" b="1" dirty="0"/>
              <a:t>.</a:t>
            </a:r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10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9EAAAF-E174-4120-A7B9-9E9359F56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1532" y="228600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0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2798" y="227592"/>
            <a:ext cx="9338718" cy="832280"/>
          </a:xfrm>
        </p:spPr>
        <p:txBody>
          <a:bodyPr/>
          <a:lstStyle/>
          <a:p>
            <a:r>
              <a:rPr lang="ru-RU" dirty="0"/>
              <a:t>Правила для обработки прайс-листов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4408" y="1112958"/>
            <a:ext cx="620591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dirty="0"/>
              <a:t>Поставщики, технологи, эксплуатационщики и различные специалисты- участники проекта, нередко одни и те же компоненты называют по разному. </a:t>
            </a:r>
          </a:p>
          <a:p>
            <a:pPr algn="just"/>
            <a:r>
              <a:rPr lang="ru-RU" sz="2100" dirty="0"/>
              <a:t>Для обмена данными, в том числе для обработки элементов модели с прайс-листами, используют</a:t>
            </a:r>
            <a:r>
              <a:rPr lang="en-US" sz="2100" dirty="0"/>
              <a:t> </a:t>
            </a:r>
            <a:r>
              <a:rPr lang="ru-RU" sz="2100" dirty="0"/>
              <a:t>так называемые «правила», настроенные для отдельных прайс-листов.</a:t>
            </a:r>
          </a:p>
          <a:p>
            <a:pPr algn="just"/>
            <a:endParaRPr lang="ru-RU" sz="1400" dirty="0"/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11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1EB909C-0E49-4558-9DFB-1B6B61CB1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8" y="1592517"/>
            <a:ext cx="5287545" cy="1919000"/>
          </a:xfrm>
          <a:prstGeom prst="rect">
            <a:avLst/>
          </a:prstGeom>
        </p:spPr>
      </p:pic>
      <p:sp>
        <p:nvSpPr>
          <p:cNvPr id="21" name="Объект 20">
            <a:extLst>
              <a:ext uri="{FF2B5EF4-FFF2-40B4-BE49-F238E27FC236}">
                <a16:creationId xmlns:a16="http://schemas.microsoft.com/office/drawing/2014/main" id="{1D0985EC-F9AF-4E74-AF13-FDF1487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89" y="4044164"/>
            <a:ext cx="11798133" cy="146148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000" dirty="0"/>
              <a:t>В теории эта проблема должна решаться законодательным образом – в ГОСТах, СНИП, САНПИН, </a:t>
            </a:r>
            <a:r>
              <a:rPr lang="ru-RU" sz="2000" dirty="0" err="1"/>
              <a:t>ФЕРах</a:t>
            </a:r>
            <a:r>
              <a:rPr lang="ru-RU" sz="2000" dirty="0"/>
              <a:t>, </a:t>
            </a:r>
            <a:r>
              <a:rPr lang="ru-RU" sz="2000" dirty="0" err="1"/>
              <a:t>ТЕРах</a:t>
            </a:r>
            <a:r>
              <a:rPr lang="ru-RU" sz="2000" dirty="0"/>
              <a:t> и т.п. Но на практике это не так – «переводчиками» служат люди – нормировщики, коммерческие отделы проектировщиков и строителей. Одна и та же работа многократно повторяется и переделывается, замедляя и усложняя рабочий процесс.</a:t>
            </a:r>
          </a:p>
          <a:p>
            <a:pPr marL="0" indent="0" algn="just">
              <a:buNone/>
            </a:pPr>
            <a:r>
              <a:rPr lang="ru-RU" sz="2000" dirty="0"/>
              <a:t>Современные технологии позволяют автоматизировать обмен данными, осуществляя перевод «на лету».</a:t>
            </a: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B02CC2B-43E2-40B4-B044-918609A21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532" y="228600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1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95F63B-799B-4D8D-AF90-6316BDAAC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7"/>
          <a:stretch/>
        </p:blipFill>
        <p:spPr>
          <a:xfrm>
            <a:off x="9133984" y="1330775"/>
            <a:ext cx="2734694" cy="3552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r>
              <a:rPr lang="en-US" dirty="0"/>
              <a:t>TSmatch</a:t>
            </a:r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1426016-0891-42D9-AA86-998C922C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61" y="1705981"/>
            <a:ext cx="8989194" cy="44862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Перечисленные выше требования к организации обмена ценовыми данными по строительной части проекта, были реализованы в виде программного приложения </a:t>
            </a:r>
            <a:r>
              <a:rPr lang="en-US" b="1" i="1" dirty="0"/>
              <a:t>TSmatch</a:t>
            </a:r>
            <a:r>
              <a:rPr lang="en-US" dirty="0"/>
              <a:t>.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На слайдах 5 и ниже – 13 и 14, приведены скриншоты программы. По сути, создан действующий макет, позволяющий автоматически создать ведомость закупаемых материалов на базе реальных проектных моделей в САПР и прайс-листов по выбранному региону. 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C64F7-CE63-48F2-B4AB-508A8FDE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8101" y="228600"/>
            <a:ext cx="1158340" cy="9449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C8BD82-0210-417F-818E-62458CDEA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223" y="3243713"/>
            <a:ext cx="3070217" cy="2976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898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модели без цен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13720" y="1771176"/>
            <a:ext cx="4943432" cy="435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53640" b="18739"/>
          <a:stretch/>
        </p:blipFill>
        <p:spPr>
          <a:xfrm>
            <a:off x="216249" y="1976096"/>
            <a:ext cx="2860166" cy="3021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208149" y="1976096"/>
            <a:ext cx="3773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 ранних стадиях проектирования, когда ведомость закупаемых материалов еще не готова, поставщики материалов не определены, модель выглядит таким образом: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13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E484DA-BBBD-4131-A9AF-95D615E7F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1532" y="228600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434" y="272637"/>
            <a:ext cx="10515600" cy="1325563"/>
          </a:xfrm>
        </p:spPr>
        <p:txBody>
          <a:bodyPr/>
          <a:lstStyle/>
          <a:p>
            <a:r>
              <a:rPr lang="ru-RU" dirty="0"/>
              <a:t>Выделение отдельных групп компонентов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57039" y="1667759"/>
            <a:ext cx="4761925" cy="43513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r="53042" b="18488"/>
          <a:stretch/>
        </p:blipFill>
        <p:spPr>
          <a:xfrm>
            <a:off x="1" y="1690688"/>
            <a:ext cx="2314398" cy="2419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2415941" y="1651286"/>
            <a:ext cx="47410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Затем, выделив ту или иную группу компонентов, на модели можно быстро увидеть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что именно менялось,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посмотреть, несут ли выбранные компоненты силовую или технологическую нагрузку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возможна ли предложенная</a:t>
            </a:r>
            <a:br>
              <a:rPr lang="ru-RU" sz="2000" dirty="0"/>
            </a:br>
            <a:r>
              <a:rPr lang="ru-RU" sz="2000" dirty="0"/>
              <a:t>замена материала,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потребуется ли переделывать инженерные расчеты,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/>
              <a:t>а может быть и изменения конструкции.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14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C0AA2C-4817-44AE-A8D4-EFF0A33AE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337" y="3545571"/>
            <a:ext cx="3307664" cy="26211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5A6060-E7E1-4996-901A-BDB3EAE96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1532" y="228600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9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6780" y="365125"/>
            <a:ext cx="11530262" cy="1325563"/>
          </a:xfrm>
        </p:spPr>
        <p:txBody>
          <a:bodyPr/>
          <a:lstStyle/>
          <a:p>
            <a:pPr algn="ctr"/>
            <a:r>
              <a:rPr lang="ru-RU" b="1" dirty="0"/>
              <a:t>Вопросы?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dirty="0">
                <a:solidFill>
                  <a:schemeClr val="bg1"/>
                </a:solidFill>
              </a:rPr>
              <a:t>Санкт-Петербург, 2017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Объект 3">
            <a:extLst>
              <a:ext uri="{FF2B5EF4-FFF2-40B4-BE49-F238E27FC236}">
                <a16:creationId xmlns:a16="http://schemas.microsoft.com/office/drawing/2014/main" id="{00FF6B05-43F6-4132-AFB0-978B597EB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125" t="33527" r="19328" b="38856"/>
          <a:stretch/>
        </p:blipFill>
        <p:spPr>
          <a:xfrm>
            <a:off x="6116053" y="1942338"/>
            <a:ext cx="5410200" cy="4043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E50F0-946F-48D4-8A5F-8D4758F3D6C1}"/>
              </a:ext>
            </a:extLst>
          </p:cNvPr>
          <p:cNvSpPr txBox="1"/>
          <p:nvPr/>
        </p:nvSpPr>
        <p:spPr>
          <a:xfrm>
            <a:off x="296780" y="3019489"/>
            <a:ext cx="5033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Павел Леонидович </a:t>
            </a:r>
            <a:r>
              <a:rPr lang="ru-RU" sz="3200" dirty="0" err="1"/>
              <a:t>Храпкин</a:t>
            </a:r>
            <a:endParaRPr lang="ru-RU" sz="3200" dirty="0"/>
          </a:p>
          <a:p>
            <a:pPr algn="ctr"/>
            <a:r>
              <a:rPr lang="en-US" sz="3200" dirty="0">
                <a:hlinkClick r:id="rId4"/>
              </a:rPr>
              <a:t>Pavel.Khrapkin@nipinfor.ru</a:t>
            </a:r>
            <a:endParaRPr lang="en-US" sz="3200" dirty="0"/>
          </a:p>
          <a:p>
            <a:pPr algn="ctr"/>
            <a:r>
              <a:rPr lang="en-US" sz="3200" dirty="0"/>
              <a:t>+7(921)963-9469</a:t>
            </a:r>
          </a:p>
        </p:txBody>
      </p:sp>
    </p:spTree>
    <p:extLst>
      <p:ext uri="{BB962C8B-B14F-4D97-AF65-F5344CB8AC3E}">
        <p14:creationId xmlns:p14="http://schemas.microsoft.com/office/powerpoint/2010/main" val="69125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>
            <a:off x="0" y="6287944"/>
            <a:ext cx="12171218" cy="540327"/>
            <a:chOff x="0" y="5333992"/>
            <a:chExt cx="12171218" cy="540327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Группа 13"/>
          <p:cNvGrpSpPr/>
          <p:nvPr/>
        </p:nvGrpSpPr>
        <p:grpSpPr>
          <a:xfrm>
            <a:off x="0" y="6287944"/>
            <a:ext cx="12171218" cy="540327"/>
            <a:chOff x="0" y="5333992"/>
            <a:chExt cx="12171218" cy="540327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 – инженерная модель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0" y="6296891"/>
            <a:ext cx="12171218" cy="540327"/>
            <a:chOff x="0" y="5333992"/>
            <a:chExt cx="12171218" cy="540327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5091544" y="6356350"/>
            <a:ext cx="3061855" cy="36512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600" smtClean="0">
                <a:solidFill>
                  <a:schemeClr val="bg1"/>
                </a:solidFill>
              </a:rPr>
              <a:t>2</a:t>
            </a:fld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814A05-B750-469C-B2C0-4E9B75769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Целью любого проекта, с точки зрения заказчика, </a:t>
            </a:r>
            <a:r>
              <a:rPr lang="ru-RU" dirty="0">
                <a:solidFill>
                  <a:srgbClr val="FF0000"/>
                </a:solidFill>
              </a:rPr>
              <a:t>НЕ</a:t>
            </a:r>
            <a:r>
              <a:rPr lang="ru-RU" dirty="0"/>
              <a:t> является</a:t>
            </a:r>
          </a:p>
          <a:p>
            <a:pPr lvl="1"/>
            <a:r>
              <a:rPr lang="ru-RU" dirty="0"/>
              <a:t>Изготовление строительных чертежей</a:t>
            </a:r>
          </a:p>
          <a:p>
            <a:pPr lvl="1"/>
            <a:r>
              <a:rPr lang="ru-RU" dirty="0"/>
              <a:t>Прохождение экспертизы</a:t>
            </a:r>
          </a:p>
          <a:p>
            <a:pPr lvl="1"/>
            <a:r>
              <a:rPr lang="ru-RU" dirty="0"/>
              <a:t>Освоение бюджетных средств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Основная задача проекта – получение рабочей</a:t>
            </a:r>
            <a:br>
              <a:rPr lang="ru-RU" dirty="0"/>
            </a:br>
            <a:r>
              <a:rPr lang="ru-RU" dirty="0"/>
              <a:t>модели, с которой инженеры предприятия или</a:t>
            </a:r>
            <a:br>
              <a:rPr lang="ru-RU" dirty="0"/>
            </a:br>
            <a:r>
              <a:rPr lang="ru-RU" dirty="0"/>
              <a:t>субподрядчики могут продолжать </a:t>
            </a:r>
            <a:r>
              <a:rPr lang="ru-RU" dirty="0" err="1"/>
              <a:t>взаимо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действие на протяжении всего жизненного</a:t>
            </a:r>
            <a:br>
              <a:rPr lang="ru-RU" dirty="0"/>
            </a:br>
            <a:r>
              <a:rPr lang="ru-RU" dirty="0"/>
              <a:t>цикла проекта.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То есть цель – возможность </a:t>
            </a:r>
            <a:r>
              <a:rPr lang="ru-RU" b="1" u="sng" dirty="0"/>
              <a:t>согласования</a:t>
            </a:r>
            <a:br>
              <a:rPr lang="ru-RU" b="1" u="sng" dirty="0"/>
            </a:br>
            <a:r>
              <a:rPr lang="ru-RU" dirty="0"/>
              <a:t> проектных данных для инженеров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F43B6B-551E-4425-9501-643D0331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45" y="678800"/>
            <a:ext cx="1677147" cy="24161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6ECED9-F6AC-4050-8B58-572FEE6DB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073" y="3694205"/>
            <a:ext cx="3609145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3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>
            <a:off x="0" y="6287944"/>
            <a:ext cx="12171218" cy="540327"/>
            <a:chOff x="0" y="5333992"/>
            <a:chExt cx="12171218" cy="540327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Группа 13"/>
          <p:cNvGrpSpPr/>
          <p:nvPr/>
        </p:nvGrpSpPr>
        <p:grpSpPr>
          <a:xfrm>
            <a:off x="0" y="6287944"/>
            <a:ext cx="12171218" cy="540327"/>
            <a:chOff x="0" y="5333992"/>
            <a:chExt cx="12171218" cy="540327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594"/>
          </a:xfrm>
        </p:spPr>
        <p:txBody>
          <a:bodyPr>
            <a:normAutofit/>
          </a:bodyPr>
          <a:lstStyle/>
          <a:p>
            <a:r>
              <a:rPr lang="ru-RU" sz="4000" dirty="0"/>
              <a:t>Для кого полезно управление стоимостью</a:t>
            </a:r>
            <a:r>
              <a:rPr lang="en-US" sz="4000" dirty="0"/>
              <a:t>?</a:t>
            </a:r>
            <a:endParaRPr lang="ru-RU" sz="4000" dirty="0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5091544" y="6356350"/>
            <a:ext cx="3061855" cy="36512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600" smtClean="0">
                <a:solidFill>
                  <a:schemeClr val="bg1"/>
                </a:solidFill>
              </a:rPr>
              <a:t>3</a:t>
            </a:fld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814A05-B750-469C-B2C0-4E9B7576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0" y="1224179"/>
            <a:ext cx="5291381" cy="519572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На практике, даже на этапе проектных изысканий и строительства по проекту, обмен информацией между его участниками сложен, непрозрачен, субъективен, то есть, весьма затруднен, не говоря уже о последующей эксплуатации и реконструкциях.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Как результат этих затруднений, в проект, как правило, закладывают весьма значительный запас по бюджету для закупки. Но и с таким запасом, бюджет проектов часто превышают, его пересматривают в сторону увеличения.</a:t>
            </a:r>
            <a:br>
              <a:rPr lang="ru-RU" dirty="0"/>
            </a:br>
            <a:r>
              <a:rPr lang="ru-RU" dirty="0"/>
              <a:t>Коррекция бюджета весьма затратна.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Более полные системы ценовых оценок- </a:t>
            </a:r>
            <a:r>
              <a:rPr lang="en-US" dirty="0"/>
              <a:t>STR </a:t>
            </a:r>
            <a:r>
              <a:rPr lang="ru-RU" dirty="0"/>
              <a:t>итальянской компании </a:t>
            </a:r>
            <a:r>
              <a:rPr lang="en-US" dirty="0"/>
              <a:t>Team System, Sigma Estimate </a:t>
            </a:r>
            <a:r>
              <a:rPr lang="ru-RU" dirty="0"/>
              <a:t>и другие, позволяют учесть стоимость оборудования и работ в проекте. </a:t>
            </a:r>
            <a:br>
              <a:rPr lang="ru-RU" dirty="0"/>
            </a:br>
            <a:r>
              <a:rPr lang="ru-RU" dirty="0"/>
              <a:t>Но зарубежные приложения слабо адаптированы, а отечественные не успевают за ценами на рынке и слабо связаны с регионом строительства.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Вывод: контроль стоимости закупаемых материалов нужен всем, на всех этапах проекта, но еще недостаточно полно внедрен в строительной отрасли.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3DE88D-0D07-4E49-BF95-21D818C1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9" y="1326125"/>
            <a:ext cx="6832761" cy="42950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42398-DC36-47B9-B110-06F8B13B9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905" y="210810"/>
            <a:ext cx="1158340" cy="9449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33E6AB-3A66-4511-B416-F51644222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631" y="1148781"/>
            <a:ext cx="1603387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6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>
            <a:off x="0" y="6287944"/>
            <a:ext cx="12171218" cy="540327"/>
            <a:chOff x="0" y="5333992"/>
            <a:chExt cx="12171218" cy="540327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Группа 13"/>
          <p:cNvGrpSpPr/>
          <p:nvPr/>
        </p:nvGrpSpPr>
        <p:grpSpPr>
          <a:xfrm>
            <a:off x="0" y="6287944"/>
            <a:ext cx="12171218" cy="540327"/>
            <a:chOff x="0" y="5333992"/>
            <a:chExt cx="12171218" cy="540327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523"/>
          </a:xfrm>
        </p:spPr>
        <p:txBody>
          <a:bodyPr/>
          <a:lstStyle/>
          <a:p>
            <a:r>
              <a:rPr lang="ru-RU" dirty="0"/>
              <a:t>Исходная модель в </a:t>
            </a:r>
            <a:r>
              <a:rPr lang="en-US" dirty="0"/>
              <a:t>Tekla</a:t>
            </a:r>
            <a:r>
              <a:rPr lang="ru-RU" dirty="0"/>
              <a:t> или </a:t>
            </a:r>
            <a:r>
              <a:rPr lang="en-US" dirty="0"/>
              <a:t>IFC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209" y="1545175"/>
            <a:ext cx="5330742" cy="4692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9535" y="1545175"/>
            <a:ext cx="5488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Уже в начале работы над строительной частью, можно получить данные по материалам для проекта – вначале интегральные, дающие общий вес металлоконструкций и объем бетона, затем, по мере уточнения инженерной модели, данные уточняются, вплоть до ведомости закупаемых компонентов (</a:t>
            </a:r>
            <a:r>
              <a:rPr lang="en-US" dirty="0"/>
              <a:t>Bill of Materials – BOM ISO-1192)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Эти данные надо хранить в общедоступном месте, регулярно публиковать, этап за этапом и обновлять по различным участкам проекта, чтобы все участники проекта могли как можно раньше скорректировать свою часть работы.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Технически, это пары </a:t>
            </a:r>
            <a:r>
              <a:rPr lang="en-US" dirty="0"/>
              <a:t>&lt;</a:t>
            </a:r>
            <a:r>
              <a:rPr lang="ru-RU" dirty="0"/>
              <a:t>материал, профиль</a:t>
            </a:r>
            <a:r>
              <a:rPr lang="en-US" dirty="0"/>
              <a:t>&gt; </a:t>
            </a:r>
            <a:r>
              <a:rPr lang="ru-RU" dirty="0"/>
              <a:t>основными атрибутами: весом, объемом, </a:t>
            </a:r>
            <a:r>
              <a:rPr lang="ru-RU" dirty="0" err="1"/>
              <a:t>т.н</a:t>
            </a:r>
            <a:r>
              <a:rPr lang="en-US" dirty="0"/>
              <a:t>. GUID</a:t>
            </a:r>
            <a:r>
              <a:rPr lang="ru-RU" dirty="0"/>
              <a:t> по всем элементам. Все САПР позволяют их получать по проектной модели, но не все способны связать с прайс-листами.</a:t>
            </a:r>
            <a:endParaRPr lang="en-US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0" y="6296891"/>
            <a:ext cx="12171218" cy="540327"/>
            <a:chOff x="0" y="5333992"/>
            <a:chExt cx="12171218" cy="540327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0" y="5333992"/>
              <a:ext cx="12171218" cy="540327"/>
            </a:xfrm>
            <a:prstGeom prst="rect">
              <a:avLst/>
            </a:prstGeom>
            <a:solidFill>
              <a:srgbClr val="33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10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FFFFF"/>
                <a:srgbClr val="FFF1C1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5672" y="5457008"/>
              <a:ext cx="2429620" cy="2348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5091544" y="6356350"/>
            <a:ext cx="3061855" cy="36512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600" smtClean="0">
                <a:solidFill>
                  <a:schemeClr val="bg1"/>
                </a:solidFill>
              </a:rPr>
              <a:t>4</a:t>
            </a:fld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F29397-BB94-4A4B-B1D6-41013821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044" y="258329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9CC217-3223-4C1D-B0ED-6B6EE421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0" y="1653632"/>
            <a:ext cx="8305800" cy="3552825"/>
          </a:xfrm>
          <a:prstGeom prst="rect">
            <a:avLst/>
          </a:prstGeom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F11413E6-E50D-4D50-86DC-499196454655}"/>
              </a:ext>
            </a:extLst>
          </p:cNvPr>
          <p:cNvSpPr/>
          <p:nvPr/>
        </p:nvSpPr>
        <p:spPr>
          <a:xfrm>
            <a:off x="4166647" y="4274324"/>
            <a:ext cx="4676965" cy="1204744"/>
          </a:xfrm>
          <a:custGeom>
            <a:avLst/>
            <a:gdLst>
              <a:gd name="connsiteX0" fmla="*/ 4679031 w 4679304"/>
              <a:gd name="connsiteY0" fmla="*/ 1209675 h 1611648"/>
              <a:gd name="connsiteX1" fmla="*/ 3964656 w 4679304"/>
              <a:gd name="connsiteY1" fmla="*/ 1514475 h 1611648"/>
              <a:gd name="connsiteX2" fmla="*/ 364206 w 4679304"/>
              <a:gd name="connsiteY2" fmla="*/ 1476375 h 1611648"/>
              <a:gd name="connsiteX3" fmla="*/ 68931 w 4679304"/>
              <a:gd name="connsiteY3" fmla="*/ 0 h 161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304" h="1611648">
                <a:moveTo>
                  <a:pt x="4679031" y="1209675"/>
                </a:moveTo>
                <a:cubicBezTo>
                  <a:pt x="4681412" y="1339850"/>
                  <a:pt x="4683794" y="1470025"/>
                  <a:pt x="3964656" y="1514475"/>
                </a:cubicBezTo>
                <a:cubicBezTo>
                  <a:pt x="3245518" y="1558925"/>
                  <a:pt x="1013493" y="1728788"/>
                  <a:pt x="364206" y="1476375"/>
                </a:cubicBezTo>
                <a:cubicBezTo>
                  <a:pt x="-285082" y="1223963"/>
                  <a:pt x="148306" y="271462"/>
                  <a:pt x="68931" y="0"/>
                </a:cubicBezTo>
              </a:path>
            </a:pathLst>
          </a:custGeom>
          <a:noFill/>
          <a:ln w="34925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" y="6300336"/>
            <a:ext cx="12186960" cy="55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поставщиков компонентов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0938004">
            <a:off x="3368268" y="2175515"/>
            <a:ext cx="5456710" cy="170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82055" y="1388825"/>
            <a:ext cx="326954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Список групп элементов  с одинаковым материалом и профилем. Здесь есть как</a:t>
            </a:r>
          </a:p>
        </p:txBody>
      </p:sp>
      <p:sp>
        <p:nvSpPr>
          <p:cNvPr id="11" name="Стрелка: вниз 10"/>
          <p:cNvSpPr/>
          <p:nvPr/>
        </p:nvSpPr>
        <p:spPr>
          <a:xfrm rot="4559318">
            <a:off x="8251182" y="2368981"/>
            <a:ext cx="58103" cy="84533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8678872" y="1388827"/>
            <a:ext cx="326954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Список групп элементов  с одинаковым материалом и профилем. Здесь есть как бетонные, так и стальные детали.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2665" y="2513642"/>
            <a:ext cx="326954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Общая информация по модели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72665" y="2897195"/>
            <a:ext cx="32695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Информация по поставщику, выбранному в левой части экрана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49047" y="5590800"/>
            <a:ext cx="326954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Кнопка – читать из </a:t>
            </a:r>
            <a:r>
              <a:rPr lang="en-US" sz="1600" dirty="0"/>
              <a:t>Tekla </a:t>
            </a:r>
            <a:r>
              <a:rPr lang="ru-RU" sz="1600" dirty="0"/>
              <a:t>заново</a:t>
            </a:r>
          </a:p>
        </p:txBody>
      </p:sp>
      <p:sp>
        <p:nvSpPr>
          <p:cNvPr id="20" name="Стрелка: вниз 19"/>
          <p:cNvSpPr/>
          <p:nvPr/>
        </p:nvSpPr>
        <p:spPr>
          <a:xfrm rot="3586765">
            <a:off x="8320367" y="3046453"/>
            <a:ext cx="45719" cy="7671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низ 22"/>
          <p:cNvSpPr/>
          <p:nvPr/>
        </p:nvSpPr>
        <p:spPr>
          <a:xfrm rot="2993896" flipH="1">
            <a:off x="8409561" y="3782219"/>
            <a:ext cx="45719" cy="9562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: вниз 23"/>
          <p:cNvSpPr/>
          <p:nvPr/>
        </p:nvSpPr>
        <p:spPr>
          <a:xfrm rot="4646056" flipH="1">
            <a:off x="8374321" y="3733245"/>
            <a:ext cx="45719" cy="17118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8678778" y="4274324"/>
            <a:ext cx="32695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Кнопка – пересчитать стоимость по обновленному прайс-листу</a:t>
            </a:r>
          </a:p>
        </p:txBody>
      </p:sp>
      <p:sp>
        <p:nvSpPr>
          <p:cNvPr id="31" name="Стрелка: вниз 30"/>
          <p:cNvSpPr/>
          <p:nvPr/>
        </p:nvSpPr>
        <p:spPr>
          <a:xfrm rot="12887836" flipH="1">
            <a:off x="6371748" y="5067692"/>
            <a:ext cx="57613" cy="6117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8678778" y="1388825"/>
            <a:ext cx="326954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Список групп элементов  с одинаковым материалом и профилем. Здесь есть как бетонные, так и стальные детали.</a:t>
            </a:r>
          </a:p>
        </p:txBody>
      </p:sp>
      <p:sp>
        <p:nvSpPr>
          <p:cNvPr id="35" name="Нижний колонтитул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6" name="Номер слайда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5</a:t>
            </a:fld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774B9-4EDA-495F-AD5A-DE97C4C0EF61}"/>
              </a:ext>
            </a:extLst>
          </p:cNvPr>
          <p:cNvSpPr txBox="1"/>
          <p:nvPr/>
        </p:nvSpPr>
        <p:spPr>
          <a:xfrm>
            <a:off x="5246120" y="5623678"/>
            <a:ext cx="2805843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Кнопка – читать из файла </a:t>
            </a:r>
            <a:r>
              <a:rPr lang="en-US" sz="1600" dirty="0" err="1"/>
              <a:t>ifc</a:t>
            </a:r>
            <a:endParaRPr lang="ru-RU" sz="1600" dirty="0"/>
          </a:p>
        </p:txBody>
      </p:sp>
      <p:sp>
        <p:nvSpPr>
          <p:cNvPr id="26" name="Стрелка: вниз 25">
            <a:extLst>
              <a:ext uri="{FF2B5EF4-FFF2-40B4-BE49-F238E27FC236}">
                <a16:creationId xmlns:a16="http://schemas.microsoft.com/office/drawing/2014/main" id="{7F0093AA-D023-46C8-8FC8-33E28632AF5A}"/>
              </a:ext>
            </a:extLst>
          </p:cNvPr>
          <p:cNvSpPr/>
          <p:nvPr/>
        </p:nvSpPr>
        <p:spPr>
          <a:xfrm rot="14754762" flipH="1">
            <a:off x="5151733" y="4650043"/>
            <a:ext cx="45719" cy="14229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F2121A74-B923-4B8C-B409-4C1D451098A0}"/>
              </a:ext>
            </a:extLst>
          </p:cNvPr>
          <p:cNvSpPr/>
          <p:nvPr/>
        </p:nvSpPr>
        <p:spPr>
          <a:xfrm rot="7739196" flipH="1">
            <a:off x="8605326" y="4935018"/>
            <a:ext cx="57140" cy="10526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8667750" y="5637448"/>
            <a:ext cx="326954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ОК – завершение программы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7742FC-BEBF-4C22-BBF2-558CD38485B8}"/>
              </a:ext>
            </a:extLst>
          </p:cNvPr>
          <p:cNvSpPr txBox="1"/>
          <p:nvPr/>
        </p:nvSpPr>
        <p:spPr>
          <a:xfrm>
            <a:off x="8667750" y="4976546"/>
            <a:ext cx="326954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b="1" dirty="0"/>
              <a:t>Выбор поставщика из списка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BCCBEC-8CE5-4A4F-AC9B-F28856570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718" y="127443"/>
            <a:ext cx="1158340" cy="9449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672665" y="3514269"/>
            <a:ext cx="326954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Общая стоимость материалов по проекту</a:t>
            </a:r>
          </a:p>
        </p:txBody>
      </p:sp>
    </p:spTree>
    <p:extLst>
      <p:ext uri="{BB962C8B-B14F-4D97-AF65-F5344CB8AC3E}">
        <p14:creationId xmlns:p14="http://schemas.microsoft.com/office/powerpoint/2010/main" val="247101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265"/>
          </a:xfrm>
        </p:spPr>
        <p:txBody>
          <a:bodyPr>
            <a:normAutofit/>
          </a:bodyPr>
          <a:lstStyle/>
          <a:p>
            <a:r>
              <a:rPr lang="ru-RU" dirty="0"/>
              <a:t>База поставщиков компонентов- 2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231" y="1306390"/>
            <a:ext cx="11594969" cy="487057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Выбор поставщика – серьезный </a:t>
            </a:r>
            <a:r>
              <a:rPr lang="ru-RU" dirty="0" err="1"/>
              <a:t>коммерчес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кий процесс. Он ограничивает </a:t>
            </a:r>
            <a:r>
              <a:rPr lang="ru-RU" dirty="0" err="1"/>
              <a:t>проектиров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щика</a:t>
            </a:r>
            <a:r>
              <a:rPr lang="ru-RU" dirty="0"/>
              <a:t> лишь теми поставщиками, у которых</a:t>
            </a:r>
            <a:br>
              <a:rPr lang="ru-RU" dirty="0"/>
            </a:br>
            <a:r>
              <a:rPr lang="ru-RU" dirty="0"/>
              <a:t>есть соглашения с генподрядчиком. Не все</a:t>
            </a:r>
            <a:br>
              <a:rPr lang="ru-RU" dirty="0"/>
            </a:br>
            <a:r>
              <a:rPr lang="ru-RU" dirty="0"/>
              <a:t>материалы, доступные на рынке или </a:t>
            </a:r>
            <a:r>
              <a:rPr lang="ru-RU" dirty="0" err="1"/>
              <a:t>прин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ципиально</a:t>
            </a:r>
            <a:r>
              <a:rPr lang="ru-RU" dirty="0"/>
              <a:t> допустимые по ГОСТ, возможно</a:t>
            </a:r>
            <a:br>
              <a:rPr lang="ru-RU" dirty="0"/>
            </a:br>
            <a:r>
              <a:rPr lang="ru-RU" dirty="0"/>
              <a:t>использовать в проекте.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Нужно предоставлять выбор поставщика лишь в том регионе, где ведется проект и лишь из того набора, который был заранее задан заказчиком.</a:t>
            </a:r>
            <a:br>
              <a:rPr lang="ru-RU" dirty="0"/>
            </a:br>
            <a:r>
              <a:rPr lang="ru-RU" dirty="0"/>
              <a:t>Недопустимо проводить закупки у случайных спекулянтов – это рискованно.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Выбор поставщика означает применение его прайс-листа по комплектующим, использованным в модели с использованием заранее согласованных (то есть долгосрочных) цен. При этом пересчитывается общая стоимость проекта.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Наличие </a:t>
            </a:r>
            <a:r>
              <a:rPr lang="en-US" dirty="0"/>
              <a:t>GUID </a:t>
            </a:r>
            <a:r>
              <a:rPr lang="ru-RU" dirty="0"/>
              <a:t>позволяет быстро и наглядно увидеть использование «посторонних» комплектующих в проекте.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B324C4-EEBF-43C0-AA03-E27D2B89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028" y="1060382"/>
            <a:ext cx="4971172" cy="23745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EA2F3A-AEA0-424F-B8EE-873E3F80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828" y="238824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5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" y="6303216"/>
            <a:ext cx="12186960" cy="55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«паспорт» отчета о материалах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2570"/>
            <a:ext cx="6541104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7932" y="1862570"/>
            <a:ext cx="46107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Здесь указываются контрольные суммы и даты сохранения модели в </a:t>
            </a:r>
            <a:r>
              <a:rPr lang="en-US" sz="2000" dirty="0"/>
              <a:t>Tekla, </a:t>
            </a:r>
            <a:r>
              <a:rPr lang="ru-RU" sz="2000" dirty="0"/>
              <a:t>а также даты, когда были записаны прайс-листы.</a:t>
            </a:r>
          </a:p>
          <a:p>
            <a:pPr algn="just"/>
            <a:r>
              <a:rPr lang="ru-RU" sz="2000" dirty="0"/>
              <a:t>Получатель может изменять поставщиков отдельных компонентов или групп деталей. При пересылке измененного файла обратно проектировщику, он легко разберется, в том, что именно изменилось и увидит непосредственно в модели выделенными измененные группы элементов.</a:t>
            </a: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7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DAC724-DD48-40B3-9581-77024648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828" y="246573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8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" y="6303216"/>
            <a:ext cx="12186960" cy="554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8101" y="519740"/>
            <a:ext cx="7620000" cy="920414"/>
          </a:xfrm>
        </p:spPr>
        <p:txBody>
          <a:bodyPr/>
          <a:lstStyle/>
          <a:p>
            <a:r>
              <a:rPr lang="ru-RU" dirty="0"/>
              <a:t>Данные о компонентах модели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600" smtClean="0">
                <a:solidFill>
                  <a:schemeClr val="bg1"/>
                </a:solidFill>
              </a:rPr>
              <a:t>8</a:t>
            </a:fld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2293E86-EE54-4235-BDBF-712C01FE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97" y="166877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Данные по материалам проекта</a:t>
            </a:r>
            <a:r>
              <a:rPr lang="en-US" dirty="0"/>
              <a:t> </a:t>
            </a:r>
            <a:r>
              <a:rPr lang="ru-RU" dirty="0"/>
              <a:t>предназначены</a:t>
            </a:r>
            <a:br>
              <a:rPr lang="ru-RU" dirty="0"/>
            </a:br>
            <a:r>
              <a:rPr lang="ru-RU" dirty="0"/>
              <a:t>только для приложения по работе с базой для</a:t>
            </a:r>
            <a:br>
              <a:rPr lang="ru-RU" dirty="0"/>
            </a:br>
            <a:r>
              <a:rPr lang="ru-RU" dirty="0"/>
              <a:t>закупок. Читать и, тем более, изменять их  </a:t>
            </a:r>
            <a:br>
              <a:rPr lang="ru-RU" dirty="0"/>
            </a:br>
            <a:r>
              <a:rPr lang="ru-RU" dirty="0"/>
              <a:t>«вручную» нельзя.</a:t>
            </a:r>
            <a:r>
              <a:rPr lang="en-US" dirty="0"/>
              <a:t> </a:t>
            </a:r>
            <a:r>
              <a:rPr lang="ru-RU" dirty="0"/>
              <a:t>Но можно переслать эти данные по электронной почте нормировщикам, строителям, инвесторам и другим участникам проекта, а потом вернуть в скорректированном виде.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За изменения отдельных деталей в модели, инженерные расчеты по ним, отвечает проектировщик. Он работает с моделью в САПР </a:t>
            </a:r>
            <a:r>
              <a:rPr lang="en-US" dirty="0"/>
              <a:t>Tekla</a:t>
            </a:r>
            <a:r>
              <a:rPr lang="ru-RU" dirty="0"/>
              <a:t>, или в другом САПР, предоставляющем файл </a:t>
            </a:r>
            <a:r>
              <a:rPr lang="en-US" dirty="0" err="1"/>
              <a:t>ifc</a:t>
            </a:r>
            <a:r>
              <a:rPr lang="ru-RU" dirty="0"/>
              <a:t> для обмена данными.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Идентификаторы элементов – </a:t>
            </a:r>
            <a:r>
              <a:rPr lang="en-US" dirty="0"/>
              <a:t>GUID</a:t>
            </a:r>
            <a:r>
              <a:rPr lang="ru-RU" dirty="0"/>
              <a:t>, позволяют проектировщику «подсветить» те элементы, по которым произведен выбор альтернативного поставщика материалов, или прайс-листа вообще нет в базе данных, то есть его использование не согласовано.(см. слайды ниже).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623847-2EE7-4983-97A0-5F6C73FC9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8" t="22563" r="1052" b="13273"/>
          <a:stretch/>
        </p:blipFill>
        <p:spPr>
          <a:xfrm>
            <a:off x="8308101" y="134269"/>
            <a:ext cx="3733338" cy="2211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376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3264"/>
            <a:ext cx="12192000" cy="55473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 по результатам ценовых расчетов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6756" y="1963554"/>
            <a:ext cx="5844207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4548" y="1269583"/>
            <a:ext cx="57277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Именно эта часть проекта подлежит многочисленным изменениям и согласованиям с заказчиком. </a:t>
            </a:r>
          </a:p>
          <a:p>
            <a:pPr algn="just"/>
            <a:r>
              <a:rPr lang="ru-RU" sz="2000" dirty="0"/>
              <a:t>На слайде 5 колонка с ценами выделена жирным шрифтом.</a:t>
            </a:r>
            <a:endParaRPr lang="en-US" sz="2000" dirty="0"/>
          </a:p>
          <a:p>
            <a:pPr algn="just"/>
            <a:r>
              <a:rPr lang="ru-RU" sz="2000" dirty="0"/>
              <a:t>Согласованием цен занимается служба заказчика и нормировщики компании - проектировщика, но проектировщик обязательно должен  проверить, что внесенные изменения не повлияют на инженерные расчеты, или, если влияют – изменить документацию.</a:t>
            </a:r>
          </a:p>
          <a:p>
            <a:pPr algn="just"/>
            <a:r>
              <a:rPr lang="ru-RU" sz="2000" dirty="0"/>
              <a:t> Это сложная многоэтапная деятельность, зачастую вместо обмена инженерными данными и положенной документацией, она строится «на доверии», а документы оформляют задним числом.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dirty="0">
                <a:solidFill>
                  <a:schemeClr val="bg1"/>
                </a:solidFill>
              </a:rPr>
              <a:t>Управление стоимостью материалов</a:t>
            </a:r>
            <a:br>
              <a:rPr lang="ru-RU" sz="1400" b="1" dirty="0">
                <a:solidFill>
                  <a:schemeClr val="bg1"/>
                </a:solidFill>
              </a:rPr>
            </a:br>
            <a:r>
              <a:rPr lang="ru-RU" sz="1400" b="1" dirty="0">
                <a:solidFill>
                  <a:schemeClr val="bg1"/>
                </a:solidFill>
              </a:rPr>
              <a:t>в проекте в строительной части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642BE-27A6-460E-90A3-F9C7262658DF}" type="slidenum">
              <a:rPr lang="ru-RU" sz="1400" smtClean="0">
                <a:solidFill>
                  <a:schemeClr val="bg1"/>
                </a:solidFill>
              </a:rPr>
              <a:t>9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AFDB4F-410F-42C7-A539-4C1DEBE68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532" y="228600"/>
            <a:ext cx="115834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910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7908</TotalTime>
  <Words>1048</Words>
  <Application>Microsoft Office PowerPoint</Application>
  <PresentationFormat>Широкоэкранный</PresentationFormat>
  <Paragraphs>123</Paragraphs>
  <Slides>15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Управление стоимостью материалов в проекте в строительной части</vt:lpstr>
      <vt:lpstr>Цель проекта – инженерная модель</vt:lpstr>
      <vt:lpstr>Для кого полезно управление стоимостью?</vt:lpstr>
      <vt:lpstr>Исходная модель в Tekla или IFC</vt:lpstr>
      <vt:lpstr>Выбор поставщиков компонентов</vt:lpstr>
      <vt:lpstr>База поставщиков компонентов- 2</vt:lpstr>
      <vt:lpstr>«паспорт» отчета о материалах</vt:lpstr>
      <vt:lpstr>Данные о компонентах модели</vt:lpstr>
      <vt:lpstr>Отчет по результатам ценовых расчетов</vt:lpstr>
      <vt:lpstr>Примеры обрабатываемых прайс-листов</vt:lpstr>
      <vt:lpstr>Правила для обработки прайс-листов</vt:lpstr>
      <vt:lpstr>Приложение TSmatch</vt:lpstr>
      <vt:lpstr>Элементы модели без цен</vt:lpstr>
      <vt:lpstr>Выделение отдельных групп компонентов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 Khrapkin</dc:creator>
  <cp:lastModifiedBy>Pavel_Khrapkin</cp:lastModifiedBy>
  <cp:revision>101</cp:revision>
  <cp:lastPrinted>2017-05-25T07:46:21Z</cp:lastPrinted>
  <dcterms:created xsi:type="dcterms:W3CDTF">2017-04-13T07:02:29Z</dcterms:created>
  <dcterms:modified xsi:type="dcterms:W3CDTF">2017-11-25T09:31:47Z</dcterms:modified>
</cp:coreProperties>
</file>